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85231" autoAdjust="0"/>
  </p:normalViewPr>
  <p:slideViewPr>
    <p:cSldViewPr>
      <p:cViewPr varScale="1">
        <p:scale>
          <a:sx n="62" d="100"/>
          <a:sy n="62" d="100"/>
        </p:scale>
        <p:origin x="-158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41DA16-082E-4346-B3C7-F53C4B06AE16}" type="datetimeFigureOut">
              <a:rPr lang="en-US" smtClean="0"/>
              <a:t>22-May-18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82577B-2078-4AE7-A0E7-D7F611F9EB59}" type="slidenum">
              <a:rPr lang="en-US" smtClean="0"/>
              <a:t>‹#›</a:t>
            </a:fld>
            <a:endParaRPr lang="en-US"/>
          </a:p>
        </p:txBody>
      </p:sp>
    </p:spTree>
    <p:extLst>
      <p:ext uri="{BB962C8B-B14F-4D97-AF65-F5344CB8AC3E}">
        <p14:creationId xmlns:p14="http://schemas.microsoft.com/office/powerpoint/2010/main" val="143270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Fishbone</a:t>
            </a:r>
            <a:r>
              <a:rPr lang="en-US" baseline="0" dirty="0" smtClean="0"/>
              <a:t> Diagram helps to solve complex challenge in the first round as opposed to patch remedies that address the symptoms of a problem. A Fishbone Diagram facilitates in the assessment of a cause and effect analysis because it entails brainstorming and mind-map capabilities. Therefore, in a concerted efforts with three accredited dietary practitioners to assess the causes and effects of relapse obesity condition, which has impacted negatively toward personal health. I have struggled with intermitted obesity since the puberty age, which necessitate implementation of a strategic management concept to evaluate on the causes and effects of such health problem. </a:t>
            </a:r>
            <a:endParaRPr lang="en-US" dirty="0"/>
          </a:p>
        </p:txBody>
      </p:sp>
      <p:sp>
        <p:nvSpPr>
          <p:cNvPr id="4" name="Slide Number Placeholder 3"/>
          <p:cNvSpPr>
            <a:spLocks noGrp="1"/>
          </p:cNvSpPr>
          <p:nvPr>
            <p:ph type="sldNum" sz="quarter" idx="10"/>
          </p:nvPr>
        </p:nvSpPr>
        <p:spPr/>
        <p:txBody>
          <a:bodyPr/>
          <a:lstStyle/>
          <a:p>
            <a:fld id="{C082577B-2078-4AE7-A0E7-D7F611F9EB59}" type="slidenum">
              <a:rPr lang="en-US" smtClean="0"/>
              <a:t>2</a:t>
            </a:fld>
            <a:endParaRPr lang="en-US"/>
          </a:p>
        </p:txBody>
      </p:sp>
    </p:spTree>
    <p:extLst>
      <p:ext uri="{BB962C8B-B14F-4D97-AF65-F5344CB8AC3E}">
        <p14:creationId xmlns:p14="http://schemas.microsoft.com/office/powerpoint/2010/main" val="4192948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a health education</a:t>
            </a:r>
            <a:r>
              <a:rPr lang="en-US" baseline="0" dirty="0" smtClean="0"/>
              <a:t> point of view, obesity is a non-communicable disease that endeavor to contribute to high mortality and morbidity rate in the society. Obesity is accumulation of excess fat around the body organs or under the skin. Obesity is a detrimental health condition that has become a profound health issue because of personal and community effects in the short-term and in the long-term time perspectives. Among the adverse health and social problems that relate to obesity include lack of physical aptness and body fatigue, which prevent an individual from engaging in their ordinary activities. Therefore, individuals and patients diagnosed with obesity are prescribed to take personal initiatives to combat the susceptibility to obesity </a:t>
            </a:r>
            <a:endParaRPr lang="en-US" dirty="0"/>
          </a:p>
        </p:txBody>
      </p:sp>
      <p:sp>
        <p:nvSpPr>
          <p:cNvPr id="4" name="Slide Number Placeholder 3"/>
          <p:cNvSpPr>
            <a:spLocks noGrp="1"/>
          </p:cNvSpPr>
          <p:nvPr>
            <p:ph type="sldNum" sz="quarter" idx="10"/>
          </p:nvPr>
        </p:nvSpPr>
        <p:spPr/>
        <p:txBody>
          <a:bodyPr/>
          <a:lstStyle/>
          <a:p>
            <a:fld id="{C082577B-2078-4AE7-A0E7-D7F611F9EB59}" type="slidenum">
              <a:rPr lang="en-US" smtClean="0"/>
              <a:t>3</a:t>
            </a:fld>
            <a:endParaRPr lang="en-US"/>
          </a:p>
        </p:txBody>
      </p:sp>
    </p:spTree>
    <p:extLst>
      <p:ext uri="{BB962C8B-B14F-4D97-AF65-F5344CB8AC3E}">
        <p14:creationId xmlns:p14="http://schemas.microsoft.com/office/powerpoint/2010/main" val="2809270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 Fishbone Diagram Tool first step involves identification of problem considered pertinent and depicts adverse effects. A concerted effort to deliberate on the prominent problem is vital because it facilitate the team to identify a major problem. Consequently, a group deliberation involving three registered dietary practitioners identified obesity as a critical health problem that has adverse effect on individuals and society</a:t>
            </a:r>
            <a:endParaRPr lang="en-US" dirty="0"/>
          </a:p>
        </p:txBody>
      </p:sp>
      <p:sp>
        <p:nvSpPr>
          <p:cNvPr id="4" name="Slide Number Placeholder 3"/>
          <p:cNvSpPr>
            <a:spLocks noGrp="1"/>
          </p:cNvSpPr>
          <p:nvPr>
            <p:ph type="sldNum" sz="quarter" idx="10"/>
          </p:nvPr>
        </p:nvSpPr>
        <p:spPr/>
        <p:txBody>
          <a:bodyPr/>
          <a:lstStyle/>
          <a:p>
            <a:fld id="{C082577B-2078-4AE7-A0E7-D7F611F9EB59}" type="slidenum">
              <a:rPr lang="en-US" smtClean="0"/>
              <a:t>4</a:t>
            </a:fld>
            <a:endParaRPr lang="en-US"/>
          </a:p>
        </p:txBody>
      </p:sp>
    </p:spTree>
    <p:extLst>
      <p:ext uri="{BB962C8B-B14F-4D97-AF65-F5344CB8AC3E}">
        <p14:creationId xmlns:p14="http://schemas.microsoft.com/office/powerpoint/2010/main" val="3716024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Besides,</a:t>
            </a:r>
            <a:r>
              <a:rPr lang="en-US" baseline="0" dirty="0" smtClean="0"/>
              <a:t> a Fishbone Model requires detailed assessment about the identified problem to deliberate on the secondary factors. Accumulation of excess calories contribute toward obesity. NSH defines calories as the measure of the energy quantity of the food an individual consumes (2016). Gender parameter contributes the difference in the requirement of the calories with male considered to have the largest amount of energy. Further, different types of foods entail varied amount of calories, which require caution during the consumption. Equally, physical exercise helps to regulate the accumulation of excess calories and safeguard against obesity</a:t>
            </a:r>
            <a:endParaRPr lang="en-US" dirty="0"/>
          </a:p>
        </p:txBody>
      </p:sp>
      <p:sp>
        <p:nvSpPr>
          <p:cNvPr id="4" name="Slide Number Placeholder 3"/>
          <p:cNvSpPr>
            <a:spLocks noGrp="1"/>
          </p:cNvSpPr>
          <p:nvPr>
            <p:ph type="sldNum" sz="quarter" idx="10"/>
          </p:nvPr>
        </p:nvSpPr>
        <p:spPr/>
        <p:txBody>
          <a:bodyPr/>
          <a:lstStyle/>
          <a:p>
            <a:fld id="{C082577B-2078-4AE7-A0E7-D7F611F9EB59}" type="slidenum">
              <a:rPr lang="en-US" smtClean="0"/>
              <a:t>5</a:t>
            </a:fld>
            <a:endParaRPr lang="en-US"/>
          </a:p>
        </p:txBody>
      </p:sp>
    </p:spTree>
    <p:extLst>
      <p:ext uri="{BB962C8B-B14F-4D97-AF65-F5344CB8AC3E}">
        <p14:creationId xmlns:p14="http://schemas.microsoft.com/office/powerpoint/2010/main" val="3722199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Poor</a:t>
            </a:r>
            <a:r>
              <a:rPr lang="en-US" baseline="0" dirty="0" smtClean="0"/>
              <a:t> diet is another profound cause of obesity. Consumption of excess alcohol, unbalanced diet, and eating large portion are the primary causes of obesity. Therefore, a change in lifestyle and embrace proper eating habit is a critical intervention to mitigate the prevalence of obesity. For example, consumption of a large portion of food that contain fat and sugar content has been a common habit among the young individuals. The availability of convenience eating-outlets and lack of amble time prepare balanced diets triggers individuals to consume junk food, which result in accumulation of fat.</a:t>
            </a:r>
            <a:endParaRPr lang="en-US" dirty="0"/>
          </a:p>
        </p:txBody>
      </p:sp>
      <p:sp>
        <p:nvSpPr>
          <p:cNvPr id="4" name="Slide Number Placeholder 3"/>
          <p:cNvSpPr>
            <a:spLocks noGrp="1"/>
          </p:cNvSpPr>
          <p:nvPr>
            <p:ph type="sldNum" sz="quarter" idx="10"/>
          </p:nvPr>
        </p:nvSpPr>
        <p:spPr/>
        <p:txBody>
          <a:bodyPr/>
          <a:lstStyle/>
          <a:p>
            <a:fld id="{C082577B-2078-4AE7-A0E7-D7F611F9EB59}" type="slidenum">
              <a:rPr lang="en-US" smtClean="0"/>
              <a:t>6</a:t>
            </a:fld>
            <a:endParaRPr lang="en-US"/>
          </a:p>
        </p:txBody>
      </p:sp>
    </p:spTree>
    <p:extLst>
      <p:ext uri="{BB962C8B-B14F-4D97-AF65-F5344CB8AC3E}">
        <p14:creationId xmlns:p14="http://schemas.microsoft.com/office/powerpoint/2010/main" val="4254802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White-collar jobs are time consuming and</a:t>
            </a:r>
            <a:r>
              <a:rPr lang="en-US" baseline="0" dirty="0" smtClean="0"/>
              <a:t> prevent individuals from engaging in physical activities. Usually, such workers own motor vehicles that are used to ferry them to their workstations or from their homestead as opposed to taking a walk, which can prevent against accumulation of excess fat. The preferred relaxation activities also include watching television compared to engaging in physically-straining actions. Such practices have negative health outcomes for an individual because of the susceptibility to obesity</a:t>
            </a:r>
            <a:endParaRPr lang="en-US" dirty="0"/>
          </a:p>
        </p:txBody>
      </p:sp>
      <p:sp>
        <p:nvSpPr>
          <p:cNvPr id="4" name="Slide Number Placeholder 3"/>
          <p:cNvSpPr>
            <a:spLocks noGrp="1"/>
          </p:cNvSpPr>
          <p:nvPr>
            <p:ph type="sldNum" sz="quarter" idx="10"/>
          </p:nvPr>
        </p:nvSpPr>
        <p:spPr/>
        <p:txBody>
          <a:bodyPr/>
          <a:lstStyle/>
          <a:p>
            <a:fld id="{C082577B-2078-4AE7-A0E7-D7F611F9EB59}" type="slidenum">
              <a:rPr lang="en-US" smtClean="0"/>
              <a:t>7</a:t>
            </a:fld>
            <a:endParaRPr lang="en-US"/>
          </a:p>
        </p:txBody>
      </p:sp>
    </p:spTree>
    <p:extLst>
      <p:ext uri="{BB962C8B-B14F-4D97-AF65-F5344CB8AC3E}">
        <p14:creationId xmlns:p14="http://schemas.microsoft.com/office/powerpoint/2010/main" val="3529675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Patients prescribed</a:t>
            </a:r>
            <a:r>
              <a:rPr lang="en-US" baseline="0" dirty="0" smtClean="0"/>
              <a:t> to certain medicines have reported weight gain as a side-effect. Such medication should be replaced immediately to safeguard a patient against unplanned outcome. Other medical conditions that significant effects toward increasing susceptibility to obesity include manifestation of a Cushing’s Syndrome and Hypothyroidism. The Cushing’ Syndrome involves overproduction of steroid hormones that result imbalance and subsequent adverse health effect. Similarly, Hypothyroidism on the other hand affects thyroid glands by minimizing the production of hormone. The imbalance in production of hormone affects the ability of a body to function effectively, which result in changes in body weight</a:t>
            </a:r>
            <a:endParaRPr lang="en-US" dirty="0"/>
          </a:p>
        </p:txBody>
      </p:sp>
      <p:sp>
        <p:nvSpPr>
          <p:cNvPr id="4" name="Slide Number Placeholder 3"/>
          <p:cNvSpPr>
            <a:spLocks noGrp="1"/>
          </p:cNvSpPr>
          <p:nvPr>
            <p:ph type="sldNum" sz="quarter" idx="10"/>
          </p:nvPr>
        </p:nvSpPr>
        <p:spPr/>
        <p:txBody>
          <a:bodyPr/>
          <a:lstStyle/>
          <a:p>
            <a:fld id="{C082577B-2078-4AE7-A0E7-D7F611F9EB59}" type="slidenum">
              <a:rPr lang="en-US" smtClean="0"/>
              <a:t>8</a:t>
            </a:fld>
            <a:endParaRPr lang="en-US"/>
          </a:p>
        </p:txBody>
      </p:sp>
    </p:spTree>
    <p:extLst>
      <p:ext uri="{BB962C8B-B14F-4D97-AF65-F5344CB8AC3E}">
        <p14:creationId xmlns:p14="http://schemas.microsoft.com/office/powerpoint/2010/main" val="4202439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Genetic</a:t>
            </a:r>
            <a:r>
              <a:rPr lang="en-US" baseline="0" dirty="0" smtClean="0"/>
              <a:t> disorder is a rare cause of obesity because of the traits transferred from one generation to the another. The </a:t>
            </a:r>
            <a:r>
              <a:rPr lang="en-US" baseline="0" dirty="0" err="1" smtClean="0"/>
              <a:t>Prader-willi</a:t>
            </a:r>
            <a:r>
              <a:rPr lang="en-US" baseline="0" dirty="0" smtClean="0"/>
              <a:t> Syndrome is a rare genetic mutation that causes obesity (NHS,2016). Further, increased appetites can be acquired from parents resulting in obesity. Inherited genes are considered as a challenge toward mitigating obesity because of inability to control. However, generic factor has the least prevalence compare to the other elements </a:t>
            </a:r>
            <a:endParaRPr lang="en-US" dirty="0"/>
          </a:p>
        </p:txBody>
      </p:sp>
      <p:sp>
        <p:nvSpPr>
          <p:cNvPr id="4" name="Slide Number Placeholder 3"/>
          <p:cNvSpPr>
            <a:spLocks noGrp="1"/>
          </p:cNvSpPr>
          <p:nvPr>
            <p:ph type="sldNum" sz="quarter" idx="10"/>
          </p:nvPr>
        </p:nvSpPr>
        <p:spPr/>
        <p:txBody>
          <a:bodyPr/>
          <a:lstStyle/>
          <a:p>
            <a:fld id="{C082577B-2078-4AE7-A0E7-D7F611F9EB59}" type="slidenum">
              <a:rPr lang="en-US" smtClean="0"/>
              <a:t>9</a:t>
            </a:fld>
            <a:endParaRPr lang="en-US"/>
          </a:p>
        </p:txBody>
      </p:sp>
    </p:spTree>
    <p:extLst>
      <p:ext uri="{BB962C8B-B14F-4D97-AF65-F5344CB8AC3E}">
        <p14:creationId xmlns:p14="http://schemas.microsoft.com/office/powerpoint/2010/main" val="2605307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Fishbone Diagram is a skeleton of a fish that provides an outline of possible</a:t>
            </a:r>
            <a:r>
              <a:rPr lang="en-US" baseline="0" dirty="0" smtClean="0"/>
              <a:t> causes to a protracted problem </a:t>
            </a:r>
            <a:r>
              <a:rPr lang="en-US" b="1" baseline="0" dirty="0" smtClean="0"/>
              <a:t>(</a:t>
            </a:r>
            <a:r>
              <a:rPr lang="en-US" dirty="0" smtClean="0"/>
              <a:t>Bowen, 2016</a:t>
            </a:r>
            <a:r>
              <a:rPr lang="en-US" b="1" baseline="0" dirty="0" smtClean="0"/>
              <a:t>).</a:t>
            </a:r>
            <a:r>
              <a:rPr lang="en-US" baseline="0" dirty="0" smtClean="0"/>
              <a:t> In an effort to address the recurring challenge of obesity, an </a:t>
            </a:r>
            <a:r>
              <a:rPr lang="en-US" baseline="0" dirty="0" err="1" smtClean="0"/>
              <a:t>Ishakawa</a:t>
            </a:r>
            <a:r>
              <a:rPr lang="en-US" baseline="0" dirty="0" smtClean="0"/>
              <a:t> Model was a preferable model to use to ascertain the potential causes and sub-factors that result in obesity. Consequently, five prominent causes were identified to key sources of obesity that include a rare genetic disorder termed as </a:t>
            </a:r>
            <a:r>
              <a:rPr lang="en-US" baseline="0" dirty="0" err="1" smtClean="0"/>
              <a:t>Prader-willi</a:t>
            </a:r>
            <a:r>
              <a:rPr lang="en-US" baseline="0" dirty="0" smtClean="0"/>
              <a:t> and inherited large appetite from my parent during the early ages. The genetic factor is difficult to regulate because of the intrinsic nature, which requires strategic approach to mitigate the prevalence of obesity. Other elements causing obesity include poor dietary habits, medical conditions, over-accumulation of calories and lack of physical exercises. For example, junk foods, sitting long hours on television, alcoholism are preventable habits that increases relapse of obesity. Importantly, these habits are easy to manage and mitigate by embrace effective lifestyles. </a:t>
            </a:r>
            <a:endParaRPr lang="en-US" dirty="0"/>
          </a:p>
        </p:txBody>
      </p:sp>
      <p:sp>
        <p:nvSpPr>
          <p:cNvPr id="4" name="Slide Number Placeholder 3"/>
          <p:cNvSpPr>
            <a:spLocks noGrp="1"/>
          </p:cNvSpPr>
          <p:nvPr>
            <p:ph type="sldNum" sz="quarter" idx="10"/>
          </p:nvPr>
        </p:nvSpPr>
        <p:spPr/>
        <p:txBody>
          <a:bodyPr/>
          <a:lstStyle/>
          <a:p>
            <a:fld id="{C082577B-2078-4AE7-A0E7-D7F611F9EB59}" type="slidenum">
              <a:rPr lang="en-US" smtClean="0"/>
              <a:t>10</a:t>
            </a:fld>
            <a:endParaRPr lang="en-US"/>
          </a:p>
        </p:txBody>
      </p:sp>
    </p:spTree>
    <p:extLst>
      <p:ext uri="{BB962C8B-B14F-4D97-AF65-F5344CB8AC3E}">
        <p14:creationId xmlns:p14="http://schemas.microsoft.com/office/powerpoint/2010/main" val="1766719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goal of</a:t>
            </a:r>
            <a:r>
              <a:rPr lang="en-US" baseline="0" dirty="0" smtClean="0"/>
              <a:t> a Fishbone Diagram as a strategic tool to enhance problem-solving in an organization and for personal benefits. The prevalence of preventable non-communicable diseases (NCD) that include obesity elicits significant challenge among the medical practitioners and stakeholders to design interventions to combat the morbidity as well as mortality rate. An important strategic intervention to prevent intermitted obesity is to encourage patients and individuals to embrace effective lifestyles that plays emphases on proper eating habit, regular exercising, and medical check-up. Importantly, utilizing proven strategic management tools to bolster decision-making processes is a key intervention to encourage and sustain personal initiatives to combat the spread of behavior non-communicable diseases. Therefore, I personally committed to sacrifice two-half hours per day to exercise and consume a balance-diet meal thrice </a:t>
            </a:r>
            <a:endParaRPr lang="en-US" dirty="0"/>
          </a:p>
        </p:txBody>
      </p:sp>
      <p:sp>
        <p:nvSpPr>
          <p:cNvPr id="4" name="Slide Number Placeholder 3"/>
          <p:cNvSpPr>
            <a:spLocks noGrp="1"/>
          </p:cNvSpPr>
          <p:nvPr>
            <p:ph type="sldNum" sz="quarter" idx="10"/>
          </p:nvPr>
        </p:nvSpPr>
        <p:spPr/>
        <p:txBody>
          <a:bodyPr/>
          <a:lstStyle/>
          <a:p>
            <a:fld id="{C082577B-2078-4AE7-A0E7-D7F611F9EB59}" type="slidenum">
              <a:rPr lang="en-US" smtClean="0"/>
              <a:t>11</a:t>
            </a:fld>
            <a:endParaRPr lang="en-US"/>
          </a:p>
        </p:txBody>
      </p:sp>
    </p:spTree>
    <p:extLst>
      <p:ext uri="{BB962C8B-B14F-4D97-AF65-F5344CB8AC3E}">
        <p14:creationId xmlns:p14="http://schemas.microsoft.com/office/powerpoint/2010/main" val="4278534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B06EFA4-B6D0-472E-BE57-746D6694F7AA}" type="datetimeFigureOut">
              <a:rPr lang="en-US" smtClean="0"/>
              <a:t>22-May-18</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43A45119-98D6-4E3C-94EF-318A129E7D79}"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06EFA4-B6D0-472E-BE57-746D6694F7AA}" type="datetimeFigureOut">
              <a:rPr lang="en-US" smtClean="0"/>
              <a:t>22-May-18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A45119-98D6-4E3C-94EF-318A129E7D7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06EFA4-B6D0-472E-BE57-746D6694F7AA}" type="datetimeFigureOut">
              <a:rPr lang="en-US" smtClean="0"/>
              <a:t>22-May-18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A45119-98D6-4E3C-94EF-318A129E7D7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B06EFA4-B6D0-472E-BE57-746D6694F7AA}" type="datetimeFigureOut">
              <a:rPr lang="en-US" smtClean="0"/>
              <a:t>22-May-18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A45119-98D6-4E3C-94EF-318A129E7D79}"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B06EFA4-B6D0-472E-BE57-746D6694F7AA}" type="datetimeFigureOut">
              <a:rPr lang="en-US" smtClean="0"/>
              <a:t>22-May-18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A45119-98D6-4E3C-94EF-318A129E7D7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06EFA4-B6D0-472E-BE57-746D6694F7AA}" type="datetimeFigureOut">
              <a:rPr lang="en-US" smtClean="0"/>
              <a:t>22-May-18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A45119-98D6-4E3C-94EF-318A129E7D7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06EFA4-B6D0-472E-BE57-746D6694F7AA}" type="datetimeFigureOut">
              <a:rPr lang="en-US" smtClean="0"/>
              <a:t>22-May-18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A45119-98D6-4E3C-94EF-318A129E7D7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B06EFA4-B6D0-472E-BE57-746D6694F7AA}" type="datetimeFigureOut">
              <a:rPr lang="en-US" smtClean="0"/>
              <a:t>22-May-18</a:t>
            </a:fld>
            <a:endParaRPr lang="en-US"/>
          </a:p>
        </p:txBody>
      </p:sp>
      <p:sp>
        <p:nvSpPr>
          <p:cNvPr id="7" name="Slide Number Placeholder 6"/>
          <p:cNvSpPr>
            <a:spLocks noGrp="1"/>
          </p:cNvSpPr>
          <p:nvPr>
            <p:ph type="sldNum" sz="quarter" idx="12"/>
          </p:nvPr>
        </p:nvSpPr>
        <p:spPr/>
        <p:txBody>
          <a:bodyPr/>
          <a:lstStyle/>
          <a:p>
            <a:fld id="{43A45119-98D6-4E3C-94EF-318A129E7D79}"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06EFA4-B6D0-472E-BE57-746D6694F7AA}" type="datetimeFigureOut">
              <a:rPr lang="en-US" smtClean="0"/>
              <a:t>22-May-18</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43A45119-98D6-4E3C-94EF-318A129E7D7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06EFA4-B6D0-472E-BE57-746D6694F7AA}" type="datetimeFigureOut">
              <a:rPr lang="en-US" smtClean="0"/>
              <a:t>22-May-18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A45119-98D6-4E3C-94EF-318A129E7D7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06EFA4-B6D0-472E-BE57-746D6694F7AA}" type="datetimeFigureOut">
              <a:rPr lang="en-US" smtClean="0"/>
              <a:t>22-May-18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A45119-98D6-4E3C-94EF-318A129E7D7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8B06EFA4-B6D0-472E-BE57-746D6694F7AA}" type="datetimeFigureOut">
              <a:rPr lang="en-US" smtClean="0"/>
              <a:t>22-May-18</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43A45119-98D6-4E3C-94EF-318A129E7D7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reference.com/health/causes-effects-obesity-43c37ec512b1300d?aq=what+are+the+cause+of+obesity&amp;qo=cdpArticles" TargetMode="External"/><Relationship Id="rId2" Type="http://schemas.openxmlformats.org/officeDocument/2006/relationships/hyperlink" Target="http://www.nhs.uk/conditions/obesity/causes/#medical-reason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3365" y="2133600"/>
            <a:ext cx="3313355" cy="2277036"/>
          </a:xfrm>
        </p:spPr>
        <p:txBody>
          <a:bodyPr>
            <a:normAutofit fontScale="90000"/>
          </a:bodyPr>
          <a:lstStyle/>
          <a:p>
            <a:r>
              <a:rPr lang="en-US" dirty="0" smtClean="0"/>
              <a:t>Managing Personal Health Using Fishbone Diagram</a:t>
            </a:r>
            <a:endParaRPr lang="en-US" dirty="0"/>
          </a:p>
        </p:txBody>
      </p:sp>
      <p:sp>
        <p:nvSpPr>
          <p:cNvPr id="3" name="Subtitle 2"/>
          <p:cNvSpPr>
            <a:spLocks noGrp="1"/>
          </p:cNvSpPr>
          <p:nvPr>
            <p:ph type="subTitle" idx="1"/>
          </p:nvPr>
        </p:nvSpPr>
        <p:spPr/>
        <p:txBody>
          <a:bodyPr>
            <a:normAutofit fontScale="85000" lnSpcReduction="10000"/>
          </a:bodyPr>
          <a:lstStyle/>
          <a:p>
            <a:r>
              <a:rPr lang="en-US" dirty="0" smtClean="0"/>
              <a:t>-Structure of a </a:t>
            </a:r>
            <a:r>
              <a:rPr lang="en-US" dirty="0" err="1" smtClean="0"/>
              <a:t>Ishakawa</a:t>
            </a:r>
            <a:r>
              <a:rPr lang="en-US" dirty="0" smtClean="0"/>
              <a:t> Model</a:t>
            </a:r>
          </a:p>
          <a:p>
            <a:r>
              <a:rPr lang="en-US" dirty="0" smtClean="0"/>
              <a:t>-Benefits of Good Health</a:t>
            </a:r>
          </a:p>
          <a:p>
            <a:r>
              <a:rPr lang="en-US" dirty="0" smtClean="0"/>
              <a:t>-Causes of Unhealthy Weight</a:t>
            </a:r>
          </a:p>
          <a:p>
            <a:r>
              <a:rPr lang="en-US" dirty="0" smtClean="0"/>
              <a:t>-Recommendation</a:t>
            </a:r>
            <a:endParaRPr lang="en-US" dirty="0"/>
          </a:p>
        </p:txBody>
      </p:sp>
    </p:spTree>
    <p:extLst>
      <p:ext uri="{BB962C8B-B14F-4D97-AF65-F5344CB8AC3E}">
        <p14:creationId xmlns:p14="http://schemas.microsoft.com/office/powerpoint/2010/main" val="3004679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a Fishbone Diagram</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Strategic management tools have generic usage</a:t>
            </a:r>
          </a:p>
          <a:p>
            <a:r>
              <a:rPr lang="en-US" dirty="0" smtClean="0"/>
              <a:t>That means an effective concept including a Fishbone Diagram (</a:t>
            </a:r>
            <a:r>
              <a:rPr lang="en-US" dirty="0" err="1" smtClean="0"/>
              <a:t>Ishakawa</a:t>
            </a:r>
            <a:r>
              <a:rPr lang="en-US" dirty="0" smtClean="0"/>
              <a:t> Model) can be applied in </a:t>
            </a:r>
            <a:r>
              <a:rPr lang="en-US" smtClean="0"/>
              <a:t>noncommercial sector (Bowen, 2016).</a:t>
            </a:r>
            <a:endParaRPr lang="en-US" dirty="0" smtClean="0"/>
          </a:p>
          <a:p>
            <a:r>
              <a:rPr lang="en-US" dirty="0" smtClean="0"/>
              <a:t>Personally, I have struggled to retain good health by shedding off excess calories</a:t>
            </a:r>
          </a:p>
          <a:p>
            <a:r>
              <a:rPr lang="en-US" dirty="0" smtClean="0"/>
              <a:t>However, I have grappled to achieve sustained outcomes </a:t>
            </a:r>
          </a:p>
          <a:p>
            <a:r>
              <a:rPr lang="en-US" dirty="0" smtClean="0"/>
              <a:t>Intermitted weight-gain has been a major problem that I have struggled since my puberty age</a:t>
            </a:r>
            <a:endParaRPr lang="en-US" dirty="0"/>
          </a:p>
        </p:txBody>
      </p:sp>
    </p:spTree>
    <p:extLst>
      <p:ext uri="{BB962C8B-B14F-4D97-AF65-F5344CB8AC3E}">
        <p14:creationId xmlns:p14="http://schemas.microsoft.com/office/powerpoint/2010/main" val="1562284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Problem</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Obesity is a disorder involving accumulation of excess body fat and calories</a:t>
            </a:r>
          </a:p>
          <a:p>
            <a:r>
              <a:rPr lang="en-US" dirty="0" smtClean="0"/>
              <a:t>Obesity has detrimental physical and emotional challenges </a:t>
            </a:r>
          </a:p>
          <a:p>
            <a:r>
              <a:rPr lang="en-US" dirty="0" smtClean="0"/>
              <a:t>First, excess body weight impedes physical fitness of an individual</a:t>
            </a:r>
          </a:p>
          <a:p>
            <a:r>
              <a:rPr lang="en-US" dirty="0" smtClean="0"/>
              <a:t>Second, patient often experience fatigue and body pain</a:t>
            </a:r>
          </a:p>
          <a:p>
            <a:r>
              <a:rPr lang="en-US" dirty="0" smtClean="0"/>
              <a:t>Third, obesity has other serious ailments including stroke and health attack</a:t>
            </a:r>
          </a:p>
          <a:p>
            <a:r>
              <a:rPr lang="en-US" dirty="0" smtClean="0"/>
              <a:t>Four, modern society exert pressure on overweight individuals because of perceived preference to slender figures</a:t>
            </a:r>
            <a:endParaRPr lang="en-US" dirty="0"/>
          </a:p>
        </p:txBody>
      </p:sp>
    </p:spTree>
    <p:extLst>
      <p:ext uri="{BB962C8B-B14F-4D97-AF65-F5344CB8AC3E}">
        <p14:creationId xmlns:p14="http://schemas.microsoft.com/office/powerpoint/2010/main" val="3649639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0"/>
            <a:ext cx="3300984" cy="2072640"/>
          </a:xfrm>
        </p:spPr>
        <p:txBody>
          <a:bodyPr>
            <a:normAutofit fontScale="90000"/>
          </a:bodyPr>
          <a:lstStyle/>
          <a:p>
            <a:r>
              <a:rPr lang="en-US" dirty="0" smtClean="0"/>
              <a:t>Applying </a:t>
            </a:r>
            <a:r>
              <a:rPr lang="en-US" dirty="0" err="1" smtClean="0"/>
              <a:t>Ishakawa</a:t>
            </a:r>
            <a:r>
              <a:rPr lang="en-US" dirty="0" smtClean="0"/>
              <a:t> Model to Investigate the Cause and Effects of Obesity</a:t>
            </a:r>
            <a:endParaRPr lang="en-US" dirty="0"/>
          </a:p>
        </p:txBody>
      </p:sp>
      <p:sp>
        <p:nvSpPr>
          <p:cNvPr id="4" name="Picture Placeholder 3"/>
          <p:cNvSpPr>
            <a:spLocks noGrp="1"/>
          </p:cNvSpPr>
          <p:nvPr>
            <p:ph type="pic" idx="1"/>
          </p:nvPr>
        </p:nvSpPr>
        <p:spPr>
          <a:xfrm>
            <a:off x="983777" y="457200"/>
            <a:ext cx="3359623" cy="5468112"/>
          </a:xfrm>
        </p:spPr>
      </p:sp>
      <p:sp>
        <p:nvSpPr>
          <p:cNvPr id="3" name="Content Placeholder 2"/>
          <p:cNvSpPr>
            <a:spLocks noGrp="1"/>
          </p:cNvSpPr>
          <p:nvPr>
            <p:ph type="body" sz="half" idx="2"/>
          </p:nvPr>
        </p:nvSpPr>
        <p:spPr>
          <a:xfrm>
            <a:off x="4734630" y="2057400"/>
            <a:ext cx="3300573" cy="4038600"/>
          </a:xfrm>
        </p:spPr>
        <p:txBody>
          <a:bodyPr>
            <a:normAutofit lnSpcReduction="10000"/>
          </a:bodyPr>
          <a:lstStyle/>
          <a:p>
            <a:r>
              <a:rPr lang="en-US" b="1" dirty="0" smtClean="0"/>
              <a:t>Step 1: Identifying the Problem</a:t>
            </a:r>
          </a:p>
          <a:p>
            <a:pPr marL="285750" indent="-285750">
              <a:buFont typeface="Arial" pitchFamily="34" charset="0"/>
              <a:buChar char="•"/>
            </a:pPr>
            <a:r>
              <a:rPr lang="en-US" dirty="0" smtClean="0"/>
              <a:t>Obesity is a combination of multiple factors that include ;-</a:t>
            </a:r>
          </a:p>
          <a:p>
            <a:pPr marL="525780" indent="-457200" algn="ctr">
              <a:buFont typeface="+mj-lt"/>
              <a:buAutoNum type="arabicPeriod"/>
            </a:pPr>
            <a:r>
              <a:rPr lang="en-US" dirty="0" smtClean="0"/>
              <a:t>Genetic </a:t>
            </a:r>
          </a:p>
          <a:p>
            <a:pPr marL="525780" indent="-457200" algn="ctr">
              <a:buFont typeface="+mj-lt"/>
              <a:buAutoNum type="arabicPeriod"/>
            </a:pPr>
            <a:r>
              <a:rPr lang="en-US" dirty="0" smtClean="0"/>
              <a:t>Poor diet </a:t>
            </a:r>
          </a:p>
          <a:p>
            <a:pPr marL="525780" indent="-457200" algn="ctr">
              <a:buFont typeface="+mj-lt"/>
              <a:buAutoNum type="arabicPeriod"/>
            </a:pPr>
            <a:r>
              <a:rPr lang="en-US" dirty="0"/>
              <a:t>Medical reason</a:t>
            </a:r>
          </a:p>
          <a:p>
            <a:pPr marL="525780" indent="-457200" algn="ctr">
              <a:buFont typeface="+mj-lt"/>
              <a:buAutoNum type="arabicPeriod"/>
            </a:pPr>
            <a:r>
              <a:rPr lang="en-US" dirty="0" smtClean="0"/>
              <a:t>Personal lifestyle </a:t>
            </a:r>
          </a:p>
          <a:p>
            <a:pPr marL="525780" indent="-457200" algn="ctr">
              <a:buFont typeface="+mj-lt"/>
              <a:buAutoNum type="arabicPeriod"/>
            </a:pPr>
            <a:r>
              <a:rPr lang="en-US" dirty="0" smtClean="0"/>
              <a:t>Socioeconomic parameters</a:t>
            </a:r>
          </a:p>
          <a:p>
            <a:pPr marL="285750" indent="-285750">
              <a:buFont typeface="Arial" pitchFamily="34" charset="0"/>
              <a:buChar char="•"/>
            </a:pPr>
            <a:r>
              <a:rPr lang="en-US" dirty="0" smtClean="0"/>
              <a:t>Ineffective strategy to mitigate intermitted weight-gain and loss is a pertinent problem that I have had to struggle with </a:t>
            </a:r>
          </a:p>
          <a:p>
            <a:pPr marL="525780" indent="-457200" algn="ctr">
              <a:buFont typeface="+mj-lt"/>
              <a:buAutoNum type="arabicPeriod"/>
            </a:pP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09600"/>
            <a:ext cx="33528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5129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 2: Analyzing the Causes of Obesity</a:t>
            </a:r>
            <a:endParaRPr lang="en-US" b="1" dirty="0"/>
          </a:p>
        </p:txBody>
      </p:sp>
      <p:sp>
        <p:nvSpPr>
          <p:cNvPr id="3" name="Content Placeholder 2"/>
          <p:cNvSpPr>
            <a:spLocks noGrp="1"/>
          </p:cNvSpPr>
          <p:nvPr>
            <p:ph idx="1"/>
          </p:nvPr>
        </p:nvSpPr>
        <p:spPr/>
        <p:txBody>
          <a:bodyPr>
            <a:normAutofit fontScale="92500" lnSpcReduction="10000"/>
          </a:bodyPr>
          <a:lstStyle/>
          <a:p>
            <a:pPr marL="525780" indent="-457200">
              <a:buAutoNum type="alphaUcPeriod"/>
            </a:pPr>
            <a:r>
              <a:rPr lang="en-US" b="1" dirty="0" smtClean="0"/>
              <a:t>Calories –</a:t>
            </a:r>
          </a:p>
          <a:p>
            <a:r>
              <a:rPr lang="en-US" dirty="0" smtClean="0"/>
              <a:t>Refers to the energy quantity of the food consumed</a:t>
            </a:r>
          </a:p>
          <a:p>
            <a:r>
              <a:rPr lang="en-US" dirty="0" smtClean="0"/>
              <a:t>Gender differences determine the amount of calories that a man and woman require per day</a:t>
            </a:r>
          </a:p>
          <a:p>
            <a:r>
              <a:rPr lang="en-US" dirty="0" smtClean="0"/>
              <a:t>Different caliber of food contain varied amount of calories </a:t>
            </a:r>
          </a:p>
          <a:p>
            <a:r>
              <a:rPr lang="en-US" dirty="0" smtClean="0"/>
              <a:t>Lack of physical exercise contributes toward excess calories </a:t>
            </a:r>
          </a:p>
          <a:p>
            <a:endParaRPr lang="en-US" dirty="0"/>
          </a:p>
        </p:txBody>
      </p:sp>
    </p:spTree>
    <p:extLst>
      <p:ext uri="{BB962C8B-B14F-4D97-AF65-F5344CB8AC3E}">
        <p14:creationId xmlns:p14="http://schemas.microsoft.com/office/powerpoint/2010/main" val="1420157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Step 2: Analyzing the Causes of Obesity</a:t>
            </a:r>
            <a:endParaRPr lang="en-US" dirty="0"/>
          </a:p>
        </p:txBody>
      </p:sp>
      <p:sp>
        <p:nvSpPr>
          <p:cNvPr id="3" name="Content Placeholder 2"/>
          <p:cNvSpPr>
            <a:spLocks noGrp="1"/>
          </p:cNvSpPr>
          <p:nvPr>
            <p:ph idx="1"/>
          </p:nvPr>
        </p:nvSpPr>
        <p:spPr/>
        <p:txBody>
          <a:bodyPr>
            <a:normAutofit fontScale="92500" lnSpcReduction="20000"/>
          </a:bodyPr>
          <a:lstStyle/>
          <a:p>
            <a:pPr marL="68580" indent="0">
              <a:buNone/>
            </a:pPr>
            <a:r>
              <a:rPr lang="en-US" b="1" dirty="0" smtClean="0"/>
              <a:t>B. Poor Diet</a:t>
            </a:r>
          </a:p>
          <a:p>
            <a:r>
              <a:rPr lang="en-US" dirty="0" smtClean="0"/>
              <a:t>Poor diet is a critical contributor of obesity</a:t>
            </a:r>
          </a:p>
          <a:p>
            <a:r>
              <a:rPr lang="en-US" dirty="0" smtClean="0"/>
              <a:t>Poor eating habit including </a:t>
            </a:r>
          </a:p>
          <a:p>
            <a:pPr algn="ctr">
              <a:buFont typeface="Wingdings" pitchFamily="2" charset="2"/>
              <a:buChar char="Ø"/>
            </a:pPr>
            <a:r>
              <a:rPr lang="en-US" dirty="0" smtClean="0"/>
              <a:t>excessive alcohol consumption,</a:t>
            </a:r>
          </a:p>
          <a:p>
            <a:pPr algn="ctr">
              <a:buFont typeface="Wingdings" pitchFamily="2" charset="2"/>
              <a:buChar char="Ø"/>
            </a:pPr>
            <a:r>
              <a:rPr lang="en-US" dirty="0" smtClean="0"/>
              <a:t> unbalanced food diet, and </a:t>
            </a:r>
          </a:p>
          <a:p>
            <a:pPr algn="ctr">
              <a:buFont typeface="Wingdings" pitchFamily="2" charset="2"/>
              <a:buChar char="Ø"/>
            </a:pPr>
            <a:r>
              <a:rPr lang="en-US" dirty="0" smtClean="0"/>
              <a:t>consumption of soft drinks </a:t>
            </a:r>
          </a:p>
          <a:p>
            <a:r>
              <a:rPr lang="en-US" dirty="0" smtClean="0"/>
              <a:t>Poor eating habits have detrimental effects because they cause obesity</a:t>
            </a:r>
            <a:endParaRPr lang="en-US" dirty="0"/>
          </a:p>
          <a:p>
            <a:r>
              <a:rPr lang="en-US" dirty="0" smtClean="0"/>
              <a:t>Unhealthy eating can be acquired or learned behavior </a:t>
            </a:r>
            <a:endParaRPr lang="en-US" dirty="0"/>
          </a:p>
        </p:txBody>
      </p:sp>
    </p:spTree>
    <p:extLst>
      <p:ext uri="{BB962C8B-B14F-4D97-AF65-F5344CB8AC3E}">
        <p14:creationId xmlns:p14="http://schemas.microsoft.com/office/powerpoint/2010/main" val="2885594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Step 2: Analyzing the Causes of Obesity</a:t>
            </a:r>
            <a:endParaRPr lang="en-US" dirty="0"/>
          </a:p>
        </p:txBody>
      </p:sp>
      <p:sp>
        <p:nvSpPr>
          <p:cNvPr id="3" name="Content Placeholder 2"/>
          <p:cNvSpPr>
            <a:spLocks noGrp="1"/>
          </p:cNvSpPr>
          <p:nvPr>
            <p:ph idx="1"/>
          </p:nvPr>
        </p:nvSpPr>
        <p:spPr/>
        <p:txBody>
          <a:bodyPr>
            <a:normAutofit fontScale="92500" lnSpcReduction="20000"/>
          </a:bodyPr>
          <a:lstStyle/>
          <a:p>
            <a:pPr marL="68580" indent="0">
              <a:buNone/>
            </a:pPr>
            <a:r>
              <a:rPr lang="en-US" b="1" dirty="0" smtClean="0"/>
              <a:t>C. Poor Lifestyles and Physical Activities</a:t>
            </a:r>
          </a:p>
          <a:p>
            <a:r>
              <a:rPr lang="en-US" dirty="0" smtClean="0"/>
              <a:t>White-collar jobs are time consuming and involve sitting for long-hours</a:t>
            </a:r>
          </a:p>
          <a:p>
            <a:r>
              <a:rPr lang="en-US" dirty="0" smtClean="0"/>
              <a:t>Further, failure to acknowledge the role of physical exercise is a bad habit</a:t>
            </a:r>
          </a:p>
          <a:p>
            <a:r>
              <a:rPr lang="en-US" dirty="0" smtClean="0"/>
              <a:t>Several studies recommend individuals to engage moderate aerobic activity for two-and-half hours per day</a:t>
            </a:r>
          </a:p>
          <a:p>
            <a:r>
              <a:rPr lang="en-US" dirty="0" smtClean="0"/>
              <a:t>Obese patients have to undertake more physical activities to convert excess fat in their body</a:t>
            </a:r>
            <a:endParaRPr lang="en-US" dirty="0"/>
          </a:p>
        </p:txBody>
      </p:sp>
    </p:spTree>
    <p:extLst>
      <p:ext uri="{BB962C8B-B14F-4D97-AF65-F5344CB8AC3E}">
        <p14:creationId xmlns:p14="http://schemas.microsoft.com/office/powerpoint/2010/main" val="751735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Step 2: Analyzing the Causes of Obesity</a:t>
            </a:r>
            <a:endParaRPr lang="en-US" dirty="0"/>
          </a:p>
        </p:txBody>
      </p:sp>
      <p:sp>
        <p:nvSpPr>
          <p:cNvPr id="3" name="Content Placeholder 2"/>
          <p:cNvSpPr>
            <a:spLocks noGrp="1"/>
          </p:cNvSpPr>
          <p:nvPr>
            <p:ph idx="1"/>
          </p:nvPr>
        </p:nvSpPr>
        <p:spPr/>
        <p:txBody>
          <a:bodyPr>
            <a:normAutofit fontScale="85000" lnSpcReduction="20000"/>
          </a:bodyPr>
          <a:lstStyle/>
          <a:p>
            <a:pPr marL="68580" indent="0">
              <a:buNone/>
            </a:pPr>
            <a:r>
              <a:rPr lang="en-US" b="1" dirty="0" smtClean="0"/>
              <a:t>D. Medical Reasons</a:t>
            </a:r>
          </a:p>
          <a:p>
            <a:r>
              <a:rPr lang="en-US" dirty="0" smtClean="0"/>
              <a:t>There are several medical conditions that result in accumulation of excess fat</a:t>
            </a:r>
          </a:p>
          <a:p>
            <a:r>
              <a:rPr lang="en-US" dirty="0" smtClean="0"/>
              <a:t>Medical conditions that causes obesity include </a:t>
            </a:r>
            <a:r>
              <a:rPr lang="en-US" i="1" dirty="0"/>
              <a:t>Hypothyroidism</a:t>
            </a:r>
            <a:r>
              <a:rPr lang="en-US" dirty="0"/>
              <a:t> </a:t>
            </a:r>
            <a:r>
              <a:rPr lang="en-US" dirty="0" smtClean="0"/>
              <a:t> and </a:t>
            </a:r>
            <a:r>
              <a:rPr lang="en-US" i="1" dirty="0"/>
              <a:t>Cushing’s Syndrome </a:t>
            </a:r>
            <a:endParaRPr lang="en-US" i="1" dirty="0" smtClean="0"/>
          </a:p>
          <a:p>
            <a:r>
              <a:rPr lang="en-US" i="1" dirty="0"/>
              <a:t>Hypothyroidism </a:t>
            </a:r>
            <a:r>
              <a:rPr lang="en-US" dirty="0" smtClean="0"/>
              <a:t>is characterized by underactive thyroid gland, which limits ejection of adequate hormones (Stanford Healthcare.org, 2018)</a:t>
            </a:r>
          </a:p>
          <a:p>
            <a:r>
              <a:rPr lang="en-US" i="1" dirty="0"/>
              <a:t>Cushing’s Syndrome </a:t>
            </a:r>
            <a:r>
              <a:rPr lang="en-US" dirty="0" smtClean="0"/>
              <a:t>results in overproduction of steroid hormone </a:t>
            </a:r>
            <a:r>
              <a:rPr lang="en-US" i="1" dirty="0" smtClean="0"/>
              <a:t>(Ibid)</a:t>
            </a:r>
          </a:p>
          <a:p>
            <a:r>
              <a:rPr lang="en-US" dirty="0" smtClean="0"/>
              <a:t>Individuals who stop smoking can exhibit weight-gain as a rare side effect (NHS, 2016) </a:t>
            </a:r>
            <a:endParaRPr lang="en-US" dirty="0"/>
          </a:p>
        </p:txBody>
      </p:sp>
    </p:spTree>
    <p:extLst>
      <p:ext uri="{BB962C8B-B14F-4D97-AF65-F5344CB8AC3E}">
        <p14:creationId xmlns:p14="http://schemas.microsoft.com/office/powerpoint/2010/main" val="1450307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Step 2: Analyzing the Causes of Obesity</a:t>
            </a:r>
            <a:endParaRPr lang="en-US" dirty="0"/>
          </a:p>
        </p:txBody>
      </p:sp>
      <p:sp>
        <p:nvSpPr>
          <p:cNvPr id="3" name="Content Placeholder 2"/>
          <p:cNvSpPr>
            <a:spLocks noGrp="1"/>
          </p:cNvSpPr>
          <p:nvPr>
            <p:ph idx="1"/>
          </p:nvPr>
        </p:nvSpPr>
        <p:spPr/>
        <p:txBody>
          <a:bodyPr>
            <a:normAutofit fontScale="92500" lnSpcReduction="10000"/>
          </a:bodyPr>
          <a:lstStyle/>
          <a:p>
            <a:pPr marL="68580" indent="0">
              <a:buNone/>
            </a:pPr>
            <a:r>
              <a:rPr lang="en-US" b="1" dirty="0" smtClean="0"/>
              <a:t>E. Genetic Disorder</a:t>
            </a:r>
          </a:p>
          <a:p>
            <a:r>
              <a:rPr lang="en-US" dirty="0" err="1" smtClean="0"/>
              <a:t>Prader-Willi</a:t>
            </a:r>
            <a:r>
              <a:rPr lang="en-US" dirty="0" smtClean="0"/>
              <a:t> Syndrome is a genetic disorder that causes obesity </a:t>
            </a:r>
          </a:p>
          <a:p>
            <a:r>
              <a:rPr lang="en-US" dirty="0" smtClean="0"/>
              <a:t>Genetic traits are inherited from one generation to the next </a:t>
            </a:r>
          </a:p>
          <a:p>
            <a:r>
              <a:rPr lang="en-US" dirty="0" smtClean="0"/>
              <a:t>Inherited genes hamper efforts to mitigate obesity</a:t>
            </a:r>
          </a:p>
          <a:p>
            <a:r>
              <a:rPr lang="en-US" dirty="0" smtClean="0"/>
              <a:t>However, such cases are rare because majority of obesity emanate from environmental factors</a:t>
            </a:r>
            <a:endParaRPr lang="en-US" dirty="0"/>
          </a:p>
        </p:txBody>
      </p:sp>
    </p:spTree>
    <p:extLst>
      <p:ext uri="{BB962C8B-B14F-4D97-AF65-F5344CB8AC3E}">
        <p14:creationId xmlns:p14="http://schemas.microsoft.com/office/powerpoint/2010/main" val="632585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600" y="228600"/>
            <a:ext cx="3300984" cy="838200"/>
          </a:xfrm>
        </p:spPr>
        <p:txBody>
          <a:bodyPr>
            <a:normAutofit fontScale="90000"/>
          </a:bodyPr>
          <a:lstStyle/>
          <a:p>
            <a:r>
              <a:rPr lang="en-US" dirty="0" smtClean="0"/>
              <a:t>Fishbone Diagram</a:t>
            </a:r>
            <a:endParaRPr lang="en-US" dirty="0"/>
          </a:p>
        </p:txBody>
      </p:sp>
      <p:sp>
        <p:nvSpPr>
          <p:cNvPr id="7" name="Picture Placeholder 6"/>
          <p:cNvSpPr>
            <a:spLocks noGrp="1"/>
          </p:cNvSpPr>
          <p:nvPr>
            <p:ph type="pic" idx="1"/>
          </p:nvPr>
        </p:nvSpPr>
        <p:spPr>
          <a:xfrm>
            <a:off x="228600" y="693795"/>
            <a:ext cx="4136231" cy="5468112"/>
          </a:xfrm>
        </p:spPr>
      </p:sp>
      <p:sp>
        <p:nvSpPr>
          <p:cNvPr id="8" name="Text Placeholder 7"/>
          <p:cNvSpPr>
            <a:spLocks noGrp="1"/>
          </p:cNvSpPr>
          <p:nvPr>
            <p:ph type="body" sz="half" idx="2"/>
          </p:nvPr>
        </p:nvSpPr>
        <p:spPr>
          <a:xfrm>
            <a:off x="4734630" y="1219200"/>
            <a:ext cx="3494970" cy="4433449"/>
          </a:xfrm>
        </p:spPr>
        <p:txBody>
          <a:bodyPr>
            <a:normAutofit fontScale="70000" lnSpcReduction="20000"/>
          </a:bodyPr>
          <a:lstStyle/>
          <a:p>
            <a:pPr marL="285750" indent="-285750">
              <a:buFont typeface="Arial" pitchFamily="34" charset="0"/>
              <a:buChar char="•"/>
            </a:pPr>
            <a:r>
              <a:rPr lang="en-US" dirty="0" smtClean="0"/>
              <a:t> </a:t>
            </a:r>
            <a:r>
              <a:rPr lang="en-US" sz="2800" dirty="0" smtClean="0"/>
              <a:t>the problem under investigation is the occurrence of intermitted weight-gain</a:t>
            </a:r>
          </a:p>
          <a:p>
            <a:pPr marL="285750" indent="-285750">
              <a:buFont typeface="Arial" pitchFamily="34" charset="0"/>
              <a:buChar char="•"/>
            </a:pPr>
            <a:r>
              <a:rPr lang="en-US" sz="2800" dirty="0" smtClean="0"/>
              <a:t>Five core-causes of the problem have been identified as the </a:t>
            </a:r>
            <a:r>
              <a:rPr lang="en-US" sz="2800" i="1" dirty="0" smtClean="0"/>
              <a:t>Genetic Attributes, Lifestyle Behavior, Calories Accumulation, Medical Condition, </a:t>
            </a:r>
            <a:r>
              <a:rPr lang="en-US" sz="2800" dirty="0" smtClean="0"/>
              <a:t>and </a:t>
            </a:r>
            <a:r>
              <a:rPr lang="en-US" sz="2800" i="1" dirty="0" smtClean="0"/>
              <a:t>Poor Diet</a:t>
            </a:r>
          </a:p>
          <a:p>
            <a:pPr marL="285750" indent="-285750">
              <a:buFont typeface="Arial" pitchFamily="34" charset="0"/>
              <a:buChar char="•"/>
            </a:pPr>
            <a:r>
              <a:rPr lang="en-US" sz="2800" dirty="0" smtClean="0"/>
              <a:t>Therefore, an effective strategy should embrace the five parameters</a:t>
            </a:r>
            <a:endParaRPr lang="en-US" sz="28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685800"/>
            <a:ext cx="4114801"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9750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Recommendation </a:t>
            </a:r>
            <a:endParaRPr lang="en-US" dirty="0"/>
          </a:p>
        </p:txBody>
      </p:sp>
      <p:sp>
        <p:nvSpPr>
          <p:cNvPr id="6" name="Content Placeholder 5"/>
          <p:cNvSpPr>
            <a:spLocks noGrp="1"/>
          </p:cNvSpPr>
          <p:nvPr>
            <p:ph idx="1"/>
          </p:nvPr>
        </p:nvSpPr>
        <p:spPr/>
        <p:txBody>
          <a:bodyPr>
            <a:normAutofit fontScale="92500" lnSpcReduction="20000"/>
          </a:bodyPr>
          <a:lstStyle/>
          <a:p>
            <a:r>
              <a:rPr lang="en-US" dirty="0" smtClean="0"/>
              <a:t>Initially, I considered poor eating habit as the sole cause of intermitted obesity </a:t>
            </a:r>
          </a:p>
          <a:p>
            <a:r>
              <a:rPr lang="en-US" dirty="0" smtClean="0"/>
              <a:t>However, other factors including rare genetic element may have played core role </a:t>
            </a:r>
          </a:p>
          <a:p>
            <a:r>
              <a:rPr lang="en-US" dirty="0" smtClean="0"/>
              <a:t>Therefore, my primary interventions are going to be;-</a:t>
            </a:r>
          </a:p>
          <a:p>
            <a:pPr algn="ctr">
              <a:buFont typeface="Wingdings" pitchFamily="2" charset="2"/>
              <a:buChar char="ü"/>
            </a:pPr>
            <a:r>
              <a:rPr lang="en-US" dirty="0"/>
              <a:t>Regular exercise, </a:t>
            </a:r>
            <a:endParaRPr lang="en-US" dirty="0" smtClean="0"/>
          </a:p>
          <a:p>
            <a:pPr algn="ctr">
              <a:buFont typeface="Wingdings" pitchFamily="2" charset="2"/>
              <a:buChar char="ü"/>
            </a:pPr>
            <a:r>
              <a:rPr lang="en-US" dirty="0" smtClean="0"/>
              <a:t>Proper </a:t>
            </a:r>
            <a:r>
              <a:rPr lang="en-US" dirty="0"/>
              <a:t>eating habit, </a:t>
            </a:r>
            <a:endParaRPr lang="en-US" dirty="0" smtClean="0"/>
          </a:p>
          <a:p>
            <a:pPr algn="ctr">
              <a:buFont typeface="Wingdings" pitchFamily="2" charset="2"/>
              <a:buChar char="ü"/>
            </a:pPr>
            <a:r>
              <a:rPr lang="en-US" dirty="0" smtClean="0"/>
              <a:t>Regular Medical Check-up and Dialyses,</a:t>
            </a:r>
          </a:p>
          <a:p>
            <a:pPr algn="ctr">
              <a:buFont typeface="Wingdings" pitchFamily="2" charset="2"/>
              <a:buChar char="ü"/>
            </a:pPr>
            <a:r>
              <a:rPr lang="en-US" dirty="0" smtClean="0"/>
              <a:t>Avoiding Alcoholic and Soft-drink Beverages</a:t>
            </a:r>
            <a:endParaRPr lang="en-US" dirty="0"/>
          </a:p>
        </p:txBody>
      </p:sp>
    </p:spTree>
    <p:extLst>
      <p:ext uri="{BB962C8B-B14F-4D97-AF65-F5344CB8AC3E}">
        <p14:creationId xmlns:p14="http://schemas.microsoft.com/office/powerpoint/2010/main" val="2551568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77500" lnSpcReduction="20000"/>
          </a:bodyPr>
          <a:lstStyle/>
          <a:p>
            <a:r>
              <a:rPr lang="en-US" dirty="0"/>
              <a:t>Bowen, P. (2016). T</a:t>
            </a:r>
            <a:r>
              <a:rPr lang="en-US" i="1" dirty="0"/>
              <a:t>he Fishbone Diagram Handbook - Everything You Need to Know about Fishbone </a:t>
            </a:r>
            <a:r>
              <a:rPr lang="en-US" i="1" dirty="0" smtClean="0"/>
              <a:t>Diagram, </a:t>
            </a:r>
            <a:r>
              <a:rPr lang="en-US" dirty="0" err="1" smtClean="0"/>
              <a:t>Emereo</a:t>
            </a:r>
            <a:r>
              <a:rPr lang="en-US" dirty="0" smtClean="0"/>
              <a:t> Limited</a:t>
            </a:r>
            <a:endParaRPr lang="en-US" i="1" dirty="0"/>
          </a:p>
          <a:p>
            <a:r>
              <a:rPr lang="en-US" dirty="0" smtClean="0"/>
              <a:t>NHS (2016). “Obesity: Causes,” </a:t>
            </a:r>
            <a:r>
              <a:rPr lang="en-US" i="1" dirty="0" smtClean="0"/>
              <a:t>Author. </a:t>
            </a:r>
            <a:r>
              <a:rPr lang="en-US" dirty="0"/>
              <a:t>Retrieved from </a:t>
            </a:r>
            <a:r>
              <a:rPr lang="en-US" dirty="0">
                <a:hlinkClick r:id="rId2"/>
              </a:rPr>
              <a:t>www.nhs.uk/conditions/obesity/causes/#</a:t>
            </a:r>
            <a:r>
              <a:rPr lang="en-US" dirty="0" smtClean="0">
                <a:hlinkClick r:id="rId2"/>
              </a:rPr>
              <a:t>medical-reasons</a:t>
            </a:r>
            <a:endParaRPr lang="en-US" dirty="0" smtClean="0"/>
          </a:p>
          <a:p>
            <a:r>
              <a:rPr lang="en-US" dirty="0" smtClean="0"/>
              <a:t>Stanford Healthcare.org. (2018). “What are the causes and effects of obesity,” </a:t>
            </a:r>
            <a:r>
              <a:rPr lang="en-US" i="1" dirty="0" smtClean="0"/>
              <a:t>Reference. </a:t>
            </a:r>
            <a:r>
              <a:rPr lang="en-US" dirty="0"/>
              <a:t>Retrieved from, </a:t>
            </a:r>
            <a:r>
              <a:rPr lang="en-US" dirty="0" smtClean="0">
                <a:hlinkClick r:id="rId3"/>
              </a:rPr>
              <a:t>www.reference.com/health/causes-effects-obesity-43c37ec512b1300d?aq=what+are+the+cause+of+obesity&amp;qo=cdpArticles</a:t>
            </a:r>
            <a:endParaRPr lang="en-US" dirty="0" smtClean="0"/>
          </a:p>
          <a:p>
            <a:endParaRPr lang="en-US" dirty="0"/>
          </a:p>
        </p:txBody>
      </p:sp>
    </p:spTree>
    <p:extLst>
      <p:ext uri="{BB962C8B-B14F-4D97-AF65-F5344CB8AC3E}">
        <p14:creationId xmlns:p14="http://schemas.microsoft.com/office/powerpoint/2010/main" val="13690396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0</TotalTime>
  <Words>1775</Words>
  <Application>Microsoft Office PowerPoint</Application>
  <PresentationFormat>On-screen Show (4:3)</PresentationFormat>
  <Paragraphs>97</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Austin</vt:lpstr>
      <vt:lpstr>Managing Personal Health Using Fishbone Diagram</vt:lpstr>
      <vt:lpstr>Use of a Fishbone Diagram</vt:lpstr>
      <vt:lpstr>Key Problem</vt:lpstr>
      <vt:lpstr>Applying Ishakawa Model to Investigate the Cause and Effects of Obesity</vt:lpstr>
      <vt:lpstr>Step 2: Analyzing the Causes of Obesity</vt:lpstr>
      <vt:lpstr>Step 2: Analyzing the Causes of Obesity</vt:lpstr>
      <vt:lpstr>Step 2: Analyzing the Causes of Obesity</vt:lpstr>
      <vt:lpstr>Step 2: Analyzing the Causes of Obesity</vt:lpstr>
      <vt:lpstr>Step 2: Analyzing the Causes of Obesity</vt:lpstr>
      <vt:lpstr>Fishbone Diagram</vt:lpstr>
      <vt:lpstr>Recommendation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2018-05-22T05:19:30Z</dcterms:created>
  <dcterms:modified xsi:type="dcterms:W3CDTF">2018-05-22T18:38:53Z</dcterms:modified>
</cp:coreProperties>
</file>